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58" r:id="rId4"/>
    <p:sldId id="256" r:id="rId5"/>
    <p:sldId id="263" r:id="rId6"/>
    <p:sldId id="262" r:id="rId7"/>
    <p:sldId id="260" r:id="rId8"/>
    <p:sldId id="259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jn van Wensveen" initials="M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0"/>
    <a:srgbClr val="E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999E-07E7-4BA1-B08A-F25CA73B5B1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9D33-E46C-4D3F-A438-877CD36A9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2CB01-5106-4823-B2D6-8EE11E1FDF8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229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29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2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5" y="1285874"/>
            <a:ext cx="5248275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5" y="2387599"/>
            <a:ext cx="5572125" cy="3241675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539750" marR="0" indent="-2714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–"/>
              <a:tabLst/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657350" indent="-285750" algn="ctr">
              <a:buFont typeface="Arial" panose="020B0604020202020204" pitchFamily="34" charset="0"/>
              <a:buChar char="•"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29525" y="1365250"/>
            <a:ext cx="4000500" cy="443865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24775" y="104775"/>
            <a:ext cx="4248150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422E40-310B-4EEB-86DB-BD01942777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66CE67-84C4-4067-8007-AC866361F7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64C4-2272-41F7-8141-1D410B9D10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98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8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4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3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5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67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3CB7-5282-4B22-9429-0F1D71EA7381}" type="datetimeFigureOut">
              <a:rPr lang="nl-NL" smtClean="0"/>
              <a:t>9-7-2019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.nl/dienstverlening/scans-bestell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nfo@bibliotheekvenlo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 bwMode="auto">
          <a:xfrm>
            <a:off x="908664" y="539801"/>
            <a:ext cx="9307052" cy="47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Zoeken en aanvragen met </a:t>
            </a:r>
            <a:r>
              <a:rPr lang="nl-NL" sz="2000" dirty="0" err="1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dirty="0">
              <a:solidFill>
                <a:srgbClr val="FF7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Ondertitel 2"/>
          <p:cNvSpPr>
            <a:spLocks noGrp="1"/>
          </p:cNvSpPr>
          <p:nvPr>
            <p:ph type="subTitle" idx="1"/>
          </p:nvPr>
        </p:nvSpPr>
        <p:spPr>
          <a:xfrm>
            <a:off x="824992" y="1207239"/>
            <a:ext cx="10655300" cy="5149111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deze zoekomgeving vind je boeken en tijdschriften van een groot aantal bibliotheken in en buiten Nederland. Je kunt boeken aanvragen van Nederlandse bibliotheken als je lid bent van de bibliotheek.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prijs voor het aanvragen van een boek via deze route is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€ 3,00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Zoek altijd eerst in onze eigen catalogus, dat is goedkoper en sneller dan aanvragen via deze weg.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Voor kopieën van tijdschriften kan je terecht op de website van de Koninklijke Bibliotheek: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www.kb.nl/dienstverlening/scans-bestellen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je een boek aanvraagt met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Discovery leggen we je hieronder stap voor stap uit.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Kom je er niet uit? Neem dan contact op met ons via 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info@bibliotheekvenlo.nl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bel 077 – 351 24 46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/>
              <a:t/>
            </a:r>
            <a:br>
              <a:rPr lang="nl-NL" sz="2000" dirty="0"/>
            </a:br>
            <a:endParaRPr lang="nl-NL" altLang="en-US" sz="2000" dirty="0"/>
          </a:p>
        </p:txBody>
      </p:sp>
      <p:sp>
        <p:nvSpPr>
          <p:cNvPr id="22533" name="Tijdelijke aanduiding voor dianumm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6CF4E5-91AA-4049-A8B8-5B29FCC091F8}" type="slidenum">
              <a:rPr lang="nl-NL" altLang="nl-NL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2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07" y="2763388"/>
            <a:ext cx="2905131" cy="26771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94" y="2763388"/>
            <a:ext cx="3758606" cy="2677162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H="1">
            <a:off x="2980944" y="1161288"/>
            <a:ext cx="3026664" cy="8412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6076336" y="1161288"/>
            <a:ext cx="41835" cy="697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312408" y="1161288"/>
            <a:ext cx="2802095" cy="84526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716052" y="1973059"/>
            <a:ext cx="269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Direct via de link https://ob.on.worldcat.org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706877" y="2111559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bibliotheek.nl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038387" y="2191214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de lokale website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304703" y="323722"/>
            <a:ext cx="581346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TMixBold" pitchFamily="2" charset="77"/>
              </a:rPr>
              <a:t/>
            </a:r>
            <a:br>
              <a:rPr lang="nl-NL" dirty="0">
                <a:latin typeface="TMixBold" pitchFamily="2" charset="77"/>
              </a:rPr>
            </a:br>
            <a:r>
              <a:rPr lang="nl-NL" sz="8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kom ik in de zoekomgeving?</a:t>
            </a:r>
            <a:endParaRPr lang="en-US" altLang="nl-NL" sz="8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267483-D047-5D45-A657-0500051F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4" y="2760894"/>
            <a:ext cx="3795633" cy="26771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0A3592B-897F-A141-9584-EB5870B3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095" y="541499"/>
            <a:ext cx="520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604120" y="96873"/>
            <a:ext cx="8763616" cy="6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Zoekpagina in </a:t>
            </a:r>
            <a:r>
              <a:rPr lang="nl-NL" sz="2000" b="1" dirty="0" err="1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WorldCat</a:t>
            </a:r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685D4B-2490-3B4F-B567-39D871B5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9" y="842481"/>
            <a:ext cx="8266289" cy="5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703427-E141-C049-BB12-63CB74E1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3" y="0"/>
            <a:ext cx="9990149" cy="67360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3" name="Bijschrift: lijn 2">
            <a:extLst>
              <a:ext uri="{FF2B5EF4-FFF2-40B4-BE49-F238E27FC236}">
                <a16:creationId xmlns:a16="http://schemas.microsoft.com/office/drawing/2014/main" id="{BFFE8C48-81E6-4CE9-987D-ACACC8BFC8CF}"/>
              </a:ext>
            </a:extLst>
          </p:cNvPr>
          <p:cNvSpPr/>
          <p:nvPr/>
        </p:nvSpPr>
        <p:spPr>
          <a:xfrm>
            <a:off x="10160791" y="2034862"/>
            <a:ext cx="1785870" cy="683845"/>
          </a:xfrm>
          <a:prstGeom prst="borderCallout1">
            <a:avLst>
              <a:gd name="adj1" fmla="val 18750"/>
              <a:gd name="adj2" fmla="val -3761"/>
              <a:gd name="adj3" fmla="val -51082"/>
              <a:gd name="adj4" fmla="val -47105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Klik op de link</a:t>
            </a:r>
          </a:p>
        </p:txBody>
      </p:sp>
    </p:spTree>
    <p:extLst>
      <p:ext uri="{BB962C8B-B14F-4D97-AF65-F5344CB8AC3E}">
        <p14:creationId xmlns:p14="http://schemas.microsoft.com/office/powerpoint/2010/main" val="330010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525AE3-76E3-594F-AFD5-DD8DEA09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7" y="0"/>
            <a:ext cx="10170966" cy="6858000"/>
          </a:xfrm>
          <a:prstGeom prst="rect">
            <a:avLst/>
          </a:prstGeom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9D214BCB-FE00-4920-9305-828205670D7B}"/>
              </a:ext>
            </a:extLst>
          </p:cNvPr>
          <p:cNvSpPr/>
          <p:nvPr/>
        </p:nvSpPr>
        <p:spPr>
          <a:xfrm>
            <a:off x="7679461" y="2034862"/>
            <a:ext cx="2068696" cy="667517"/>
          </a:xfrm>
          <a:prstGeom prst="borderCallout1">
            <a:avLst>
              <a:gd name="adj1" fmla="val 18750"/>
              <a:gd name="adj2" fmla="val -8333"/>
              <a:gd name="adj3" fmla="val -68292"/>
              <a:gd name="adj4" fmla="val -47812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Kopieer de link</a:t>
            </a:r>
          </a:p>
        </p:txBody>
      </p:sp>
    </p:spTree>
    <p:extLst>
      <p:ext uri="{BB962C8B-B14F-4D97-AF65-F5344CB8AC3E}">
        <p14:creationId xmlns:p14="http://schemas.microsoft.com/office/powerpoint/2010/main" val="38260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FF7050-E7A5-294E-9933-62AF23B2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25" y="60960"/>
            <a:ext cx="9990149" cy="67360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DE6E77-B291-A348-9187-9332641D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5" name="Bijschrift: lijn 4">
            <a:extLst>
              <a:ext uri="{FF2B5EF4-FFF2-40B4-BE49-F238E27FC236}">
                <a16:creationId xmlns:a16="http://schemas.microsoft.com/office/drawing/2014/main" id="{6570E60F-C147-4446-A6DA-721561FA249F}"/>
              </a:ext>
            </a:extLst>
          </p:cNvPr>
          <p:cNvSpPr/>
          <p:nvPr/>
        </p:nvSpPr>
        <p:spPr>
          <a:xfrm>
            <a:off x="8314820" y="3322863"/>
            <a:ext cx="1785870" cy="621291"/>
          </a:xfrm>
          <a:prstGeom prst="borderCallout1">
            <a:avLst>
              <a:gd name="adj1" fmla="val 82083"/>
              <a:gd name="adj2" fmla="val -6891"/>
              <a:gd name="adj3" fmla="val 215512"/>
              <a:gd name="adj4" fmla="val -9453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Vraag aan</a:t>
            </a:r>
          </a:p>
        </p:txBody>
      </p:sp>
    </p:spTree>
    <p:extLst>
      <p:ext uri="{BB962C8B-B14F-4D97-AF65-F5344CB8AC3E}">
        <p14:creationId xmlns:p14="http://schemas.microsoft.com/office/powerpoint/2010/main" val="384838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5" y="0"/>
            <a:ext cx="9956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FE372CEF-9AD1-4FFB-BD7A-CA3B43D1005F}"/>
              </a:ext>
            </a:extLst>
          </p:cNvPr>
          <p:cNvSpPr/>
          <p:nvPr/>
        </p:nvSpPr>
        <p:spPr>
          <a:xfrm>
            <a:off x="6378012" y="5004206"/>
            <a:ext cx="1785870" cy="624409"/>
          </a:xfrm>
          <a:prstGeom prst="borderCallout1">
            <a:avLst>
              <a:gd name="adj1" fmla="val 48823"/>
              <a:gd name="adj2" fmla="val -8333"/>
              <a:gd name="adj3" fmla="val 66112"/>
              <a:gd name="adj4" fmla="val -10680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provincie</a:t>
            </a:r>
          </a:p>
        </p:txBody>
      </p:sp>
    </p:spTree>
    <p:extLst>
      <p:ext uri="{BB962C8B-B14F-4D97-AF65-F5344CB8AC3E}">
        <p14:creationId xmlns:p14="http://schemas.microsoft.com/office/powerpoint/2010/main" val="31694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" y="0"/>
            <a:ext cx="9733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CE00A4B6-77A5-4750-8069-DA0DA804A0C7}"/>
              </a:ext>
            </a:extLst>
          </p:cNvPr>
          <p:cNvSpPr/>
          <p:nvPr/>
        </p:nvSpPr>
        <p:spPr>
          <a:xfrm>
            <a:off x="6550611" y="5194003"/>
            <a:ext cx="1785870" cy="718455"/>
          </a:xfrm>
          <a:prstGeom prst="borderCallout1">
            <a:avLst>
              <a:gd name="adj1" fmla="val 50415"/>
              <a:gd name="adj2" fmla="val -9247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bibliotheek</a:t>
            </a:r>
          </a:p>
        </p:txBody>
      </p:sp>
    </p:spTree>
    <p:extLst>
      <p:ext uri="{BB962C8B-B14F-4D97-AF65-F5344CB8AC3E}">
        <p14:creationId xmlns:p14="http://schemas.microsoft.com/office/powerpoint/2010/main" val="39121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44CDF3B-3E56-4C39-AF12-D9E5AF1E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7391400" cy="6858000"/>
          </a:xfrm>
          <a:prstGeom prst="rect">
            <a:avLst/>
          </a:prstGeom>
        </p:spPr>
      </p:pic>
      <p:sp>
        <p:nvSpPr>
          <p:cNvPr id="12" name="Bijschrift: lijn 11">
            <a:extLst>
              <a:ext uri="{FF2B5EF4-FFF2-40B4-BE49-F238E27FC236}">
                <a16:creationId xmlns:a16="http://schemas.microsoft.com/office/drawing/2014/main" id="{83AEA4D6-A0C0-4BF3-8F17-796EB167C50F}"/>
              </a:ext>
            </a:extLst>
          </p:cNvPr>
          <p:cNvSpPr/>
          <p:nvPr/>
        </p:nvSpPr>
        <p:spPr>
          <a:xfrm>
            <a:off x="8937521" y="2913844"/>
            <a:ext cx="1962643" cy="735591"/>
          </a:xfrm>
          <a:prstGeom prst="borderCallout1">
            <a:avLst>
              <a:gd name="adj1" fmla="val 18750"/>
              <a:gd name="adj2" fmla="val -8333"/>
              <a:gd name="adj3" fmla="val 55258"/>
              <a:gd name="adj4" fmla="val -8508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1.  Vul je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gegevens in</a:t>
            </a:r>
          </a:p>
        </p:txBody>
      </p:sp>
      <p:sp>
        <p:nvSpPr>
          <p:cNvPr id="13" name="Bijschrift: lijn 12">
            <a:extLst>
              <a:ext uri="{FF2B5EF4-FFF2-40B4-BE49-F238E27FC236}">
                <a16:creationId xmlns:a16="http://schemas.microsoft.com/office/drawing/2014/main" id="{F58D9D9F-1D98-410C-B43A-FCE466573BB4}"/>
              </a:ext>
            </a:extLst>
          </p:cNvPr>
          <p:cNvSpPr/>
          <p:nvPr/>
        </p:nvSpPr>
        <p:spPr>
          <a:xfrm>
            <a:off x="8943315" y="4155414"/>
            <a:ext cx="1956851" cy="694172"/>
          </a:xfrm>
          <a:prstGeom prst="borderCallout1">
            <a:avLst>
              <a:gd name="adj1" fmla="val 18750"/>
              <a:gd name="adj2" fmla="val -8333"/>
              <a:gd name="adj3" fmla="val 59846"/>
              <a:gd name="adj4" fmla="val -8413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Plak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hier de link</a:t>
            </a:r>
          </a:p>
        </p:txBody>
      </p:sp>
      <p:sp>
        <p:nvSpPr>
          <p:cNvPr id="14" name="Bijschrift: lijn 13">
            <a:extLst>
              <a:ext uri="{FF2B5EF4-FFF2-40B4-BE49-F238E27FC236}">
                <a16:creationId xmlns:a16="http://schemas.microsoft.com/office/drawing/2014/main" id="{980E2F45-1671-4427-BBCD-70BB6BBC6102}"/>
              </a:ext>
            </a:extLst>
          </p:cNvPr>
          <p:cNvSpPr/>
          <p:nvPr/>
        </p:nvSpPr>
        <p:spPr>
          <a:xfrm>
            <a:off x="8943315" y="5387230"/>
            <a:ext cx="1956851" cy="701739"/>
          </a:xfrm>
          <a:prstGeom prst="borderCallout1">
            <a:avLst>
              <a:gd name="adj1" fmla="val 18750"/>
              <a:gd name="adj2" fmla="val -8333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3.  Geef je afhaallocatie op</a:t>
            </a:r>
          </a:p>
        </p:txBody>
      </p:sp>
      <p:sp>
        <p:nvSpPr>
          <p:cNvPr id="15" name="Bijschrift: lijn 14">
            <a:extLst>
              <a:ext uri="{FF2B5EF4-FFF2-40B4-BE49-F238E27FC236}">
                <a16:creationId xmlns:a16="http://schemas.microsoft.com/office/drawing/2014/main" id="{FAEF6893-F331-40DA-9EDE-7FABE993849C}"/>
              </a:ext>
            </a:extLst>
          </p:cNvPr>
          <p:cNvSpPr/>
          <p:nvPr/>
        </p:nvSpPr>
        <p:spPr>
          <a:xfrm>
            <a:off x="505326" y="5395004"/>
            <a:ext cx="1785870" cy="693965"/>
          </a:xfrm>
          <a:prstGeom prst="borderCallout1">
            <a:avLst>
              <a:gd name="adj1" fmla="val 54045"/>
              <a:gd name="adj2" fmla="val 107578"/>
              <a:gd name="adj3" fmla="val 107253"/>
              <a:gd name="adj4" fmla="val 176071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Klik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op verzenden</a:t>
            </a:r>
          </a:p>
        </p:txBody>
      </p:sp>
    </p:spTree>
    <p:extLst>
      <p:ext uri="{BB962C8B-B14F-4D97-AF65-F5344CB8AC3E}">
        <p14:creationId xmlns:p14="http://schemas.microsoft.com/office/powerpoint/2010/main" val="36513829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183</Words>
  <Application>Microsoft Office PowerPoint</Application>
  <PresentationFormat>Breedbeeld</PresentationFormat>
  <Paragraphs>25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Tahoma</vt:lpstr>
      <vt:lpstr>TMixBold</vt:lpstr>
      <vt:lpstr>Kantoorthema</vt:lpstr>
      <vt:lpstr>Zoeken en aanvragen met WorldCat Discovery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Bibliotheek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Brigit van Berkel</dc:creator>
  <cp:lastModifiedBy>Yvonne Linssen</cp:lastModifiedBy>
  <cp:revision>36</cp:revision>
  <dcterms:created xsi:type="dcterms:W3CDTF">2019-04-03T16:25:57Z</dcterms:created>
  <dcterms:modified xsi:type="dcterms:W3CDTF">2019-07-09T12:40:36Z</dcterms:modified>
</cp:coreProperties>
</file>